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7" r:id="rId1"/>
  </p:sldMasterIdLst>
  <p:sldIdLst>
    <p:sldId id="256" r:id="rId2"/>
    <p:sldId id="262" r:id="rId3"/>
    <p:sldId id="257" r:id="rId4"/>
    <p:sldId id="258" r:id="rId5"/>
    <p:sldId id="259" r:id="rId6"/>
    <p:sldId id="261" r:id="rId7"/>
    <p:sldId id="260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8" autoAdjust="0"/>
    <p:restoredTop sz="94660"/>
  </p:normalViewPr>
  <p:slideViewPr>
    <p:cSldViewPr snapToGrid="0">
      <p:cViewPr varScale="1">
        <p:scale>
          <a:sx n="86" d="100"/>
          <a:sy n="86" d="100"/>
        </p:scale>
        <p:origin x="33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80C4F-7666-4F47-BCF0-23550F0B3AAA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6893A78F-16EE-48FB-A1C5-31EB1185D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06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80C4F-7666-4F47-BCF0-23550F0B3AAA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893A78F-16EE-48FB-A1C5-31EB1185D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83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80C4F-7666-4F47-BCF0-23550F0B3AAA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893A78F-16EE-48FB-A1C5-31EB1185D5D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24079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80C4F-7666-4F47-BCF0-23550F0B3AAA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893A78F-16EE-48FB-A1C5-31EB1185D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0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80C4F-7666-4F47-BCF0-23550F0B3AAA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893A78F-16EE-48FB-A1C5-31EB1185D5D8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24430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80C4F-7666-4F47-BCF0-23550F0B3AAA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893A78F-16EE-48FB-A1C5-31EB1185D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907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80C4F-7666-4F47-BCF0-23550F0B3AAA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3A78F-16EE-48FB-A1C5-31EB1185D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4568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80C4F-7666-4F47-BCF0-23550F0B3AAA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3A78F-16EE-48FB-A1C5-31EB1185D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494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80C4F-7666-4F47-BCF0-23550F0B3AAA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3A78F-16EE-48FB-A1C5-31EB1185D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94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80C4F-7666-4F47-BCF0-23550F0B3AAA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6893A78F-16EE-48FB-A1C5-31EB1185D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011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80C4F-7666-4F47-BCF0-23550F0B3AAA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893A78F-16EE-48FB-A1C5-31EB1185D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35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80C4F-7666-4F47-BCF0-23550F0B3AAA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6893A78F-16EE-48FB-A1C5-31EB1185D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413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80C4F-7666-4F47-BCF0-23550F0B3AAA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3A78F-16EE-48FB-A1C5-31EB1185D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365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80C4F-7666-4F47-BCF0-23550F0B3AAA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3A78F-16EE-48FB-A1C5-31EB1185D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06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80C4F-7666-4F47-BCF0-23550F0B3AAA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93A78F-16EE-48FB-A1C5-31EB1185D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98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280C4F-7666-4F47-BCF0-23550F0B3AAA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6893A78F-16EE-48FB-A1C5-31EB1185D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5518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80C4F-7666-4F47-BCF0-23550F0B3AAA}" type="datetimeFigureOut">
              <a:rPr lang="en-US" smtClean="0"/>
              <a:t>10/4/2024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6893A78F-16EE-48FB-A1C5-31EB1185D5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319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  <p:sldLayoutId id="2147483779" r:id="rId12"/>
    <p:sldLayoutId id="2147483780" r:id="rId13"/>
    <p:sldLayoutId id="2147483781" r:id="rId14"/>
    <p:sldLayoutId id="2147483782" r:id="rId15"/>
    <p:sldLayoutId id="214748378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91449" y="3852745"/>
            <a:ext cx="7909264" cy="2334991"/>
          </a:xfrm>
        </p:spPr>
        <p:txBody>
          <a:bodyPr>
            <a:normAutofit/>
          </a:bodyPr>
          <a:lstStyle/>
          <a:p>
            <a:pPr algn="ctr" fontAlgn="auto">
              <a:defRPr/>
            </a:pP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45834" y="4012543"/>
            <a:ext cx="8915399" cy="2636832"/>
          </a:xfrm>
          <a:effectLst/>
        </p:spPr>
        <p:txBody>
          <a:bodyPr>
            <a:no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MD. </a:t>
            </a:r>
            <a:r>
              <a:rPr lang="en-US" sz="2400" b="1" dirty="0" err="1" smtClean="0">
                <a:solidFill>
                  <a:srgbClr val="FF0000"/>
                </a:solidFill>
              </a:rPr>
              <a:t>Lito</a:t>
            </a:r>
            <a:r>
              <a:rPr lang="en-US" sz="2400" b="1" dirty="0" err="1" smtClean="0">
                <a:solidFill>
                  <a:srgbClr val="FF0000"/>
                </a:solidFill>
              </a:rPr>
              <a:t>n</a:t>
            </a:r>
            <a:r>
              <a:rPr lang="en-US" sz="2400" b="1" dirty="0" smtClean="0">
                <a:solidFill>
                  <a:srgbClr val="FF0000"/>
                </a:solidFill>
              </a:rPr>
              <a:t> Biswas</a:t>
            </a:r>
            <a:endParaRPr lang="en-US" sz="2400" b="1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Session </a:t>
            </a:r>
            <a:r>
              <a:rPr lang="en-US" sz="2400" dirty="0" smtClean="0">
                <a:solidFill>
                  <a:srgbClr val="FF0000"/>
                </a:solidFill>
              </a:rPr>
              <a:t>2017-18</a:t>
            </a: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Department Of </a:t>
            </a:r>
            <a:r>
              <a:rPr lang="en-US" sz="2400" dirty="0" smtClean="0">
                <a:solidFill>
                  <a:srgbClr val="FF0000"/>
                </a:solidFill>
              </a:rPr>
              <a:t>Law</a:t>
            </a: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University Of </a:t>
            </a:r>
            <a:r>
              <a:rPr lang="en-US" sz="2400" dirty="0" err="1">
                <a:solidFill>
                  <a:srgbClr val="FF0000"/>
                </a:solidFill>
              </a:rPr>
              <a:t>Barishal</a:t>
            </a: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000" dirty="0" smtClean="0"/>
              <a:t>                                                                                                     </a:t>
            </a:r>
            <a:r>
              <a:rPr lang="en-US" sz="2000" dirty="0" smtClean="0"/>
              <a:t>06</a:t>
            </a:r>
            <a:r>
              <a:rPr lang="en-US" sz="2000" dirty="0" smtClean="0"/>
              <a:t>-oct-2024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01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491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eCommerceFlow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180" y="1356437"/>
            <a:ext cx="9644441" cy="3377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157984" y="373118"/>
            <a:ext cx="90342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en-US" altLang="en-US" sz="3600" b="1" dirty="0">
                <a:solidFill>
                  <a:srgbClr val="00567A"/>
                </a:solidFill>
                <a:latin typeface="Arial" panose="020B0604020202020204" pitchFamily="34" charset="0"/>
              </a:rPr>
              <a:t>Making Business </a:t>
            </a:r>
            <a:r>
              <a:rPr lang="en-US" altLang="en-US" sz="3600" b="1" dirty="0" err="1">
                <a:solidFill>
                  <a:srgbClr val="00567A"/>
                </a:solidFill>
                <a:latin typeface="Arial" panose="020B0604020202020204" pitchFamily="34" charset="0"/>
              </a:rPr>
              <a:t>eCommerce</a:t>
            </a:r>
            <a:r>
              <a:rPr lang="en-US" altLang="en-US" sz="3600" b="1" dirty="0">
                <a:solidFill>
                  <a:srgbClr val="00567A"/>
                </a:solidFill>
                <a:latin typeface="Arial" panose="020B0604020202020204" pitchFamily="34" charset="0"/>
              </a:rPr>
              <a:t> a Reality</a:t>
            </a:r>
            <a:r>
              <a:rPr lang="en-US" altLang="en-US" sz="3600" dirty="0">
                <a:solidFill>
                  <a:srgbClr val="00567A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3097400" y="5070737"/>
            <a:ext cx="7217031" cy="1471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Blip>
                <a:blip r:embed="rId3"/>
              </a:buBlip>
            </a:pPr>
            <a:r>
              <a:rPr lang="en-US" altLang="en-US" sz="1600" b="1" dirty="0" smtClean="0">
                <a:solidFill>
                  <a:srgbClr val="00567A"/>
                </a:solidFill>
                <a:latin typeface="Arial" panose="020B0604020202020204" pitchFamily="34" charset="0"/>
              </a:rPr>
              <a:t>Drive </a:t>
            </a:r>
            <a:r>
              <a:rPr lang="en-US" altLang="en-US" sz="1600" b="1" dirty="0">
                <a:solidFill>
                  <a:srgbClr val="00567A"/>
                </a:solidFill>
                <a:latin typeface="Arial" panose="020B0604020202020204" pitchFamily="34" charset="0"/>
              </a:rPr>
              <a:t>transaction cost efficiencies</a:t>
            </a:r>
          </a:p>
          <a:p>
            <a:pPr>
              <a:spcBef>
                <a:spcPct val="20000"/>
              </a:spcBef>
              <a:buBlip>
                <a:blip r:embed="rId3"/>
              </a:buBlip>
            </a:pPr>
            <a:r>
              <a:rPr lang="en-US" altLang="en-US" sz="1600" b="1" dirty="0">
                <a:solidFill>
                  <a:srgbClr val="00567A"/>
                </a:solidFill>
                <a:latin typeface="Arial" panose="020B0604020202020204" pitchFamily="34" charset="0"/>
              </a:rPr>
              <a:t>IT Managers of Fortune 100 companies rank this as among the top five areas to invest in over the next five years</a:t>
            </a:r>
          </a:p>
          <a:p>
            <a:pPr>
              <a:spcBef>
                <a:spcPct val="20000"/>
              </a:spcBef>
              <a:buBlip>
                <a:blip r:embed="rId3"/>
              </a:buBlip>
            </a:pPr>
            <a:r>
              <a:rPr lang="en-US" altLang="en-US" sz="1600" b="1" dirty="0">
                <a:solidFill>
                  <a:srgbClr val="00567A"/>
                </a:solidFill>
                <a:latin typeface="Arial" panose="020B0604020202020204" pitchFamily="34" charset="0"/>
              </a:rPr>
              <a:t>Beta agreements have been signed by three Fortune 100 companies.</a:t>
            </a:r>
          </a:p>
          <a:p>
            <a:pPr>
              <a:spcBef>
                <a:spcPct val="20000"/>
              </a:spcBef>
              <a:buBlip>
                <a:blip r:embed="rId3"/>
              </a:buBlip>
            </a:pPr>
            <a:r>
              <a:rPr lang="en-US" altLang="en-US" sz="1600" b="1" dirty="0" smtClean="0">
                <a:solidFill>
                  <a:srgbClr val="00567A"/>
                </a:solidFill>
                <a:latin typeface="Arial" panose="020B0604020202020204" pitchFamily="34" charset="0"/>
              </a:rPr>
              <a:t>Automate financial processes and operations</a:t>
            </a:r>
            <a:endParaRPr lang="en-US" altLang="en-US" sz="1600" b="1" dirty="0">
              <a:solidFill>
                <a:srgbClr val="00567A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10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84568" y="952498"/>
            <a:ext cx="9144000" cy="2387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6"/>
          <p:cNvGrpSpPr>
            <a:grpSpLocks/>
          </p:cNvGrpSpPr>
          <p:nvPr/>
        </p:nvGrpSpPr>
        <p:grpSpPr bwMode="auto">
          <a:xfrm>
            <a:off x="9394032" y="569937"/>
            <a:ext cx="2833687" cy="6289674"/>
            <a:chOff x="3933" y="758"/>
            <a:chExt cx="1785" cy="349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" name="Picture 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9" y="758"/>
              <a:ext cx="1266" cy="31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 Box 8"/>
            <p:cNvSpPr txBox="1">
              <a:spLocks noChangeArrowheads="1"/>
            </p:cNvSpPr>
            <p:nvPr/>
          </p:nvSpPr>
          <p:spPr bwMode="auto">
            <a:xfrm>
              <a:off x="4420" y="2760"/>
              <a:ext cx="1152" cy="4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4400" b="1" dirty="0">
                  <a:solidFill>
                    <a:schemeClr val="bg1"/>
                  </a:solidFill>
                </a:rPr>
                <a:t>F1000</a:t>
              </a:r>
              <a:endParaRPr lang="en-US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 Box 9"/>
            <p:cNvSpPr txBox="1">
              <a:spLocks noChangeArrowheads="1"/>
            </p:cNvSpPr>
            <p:nvPr/>
          </p:nvSpPr>
          <p:spPr bwMode="auto">
            <a:xfrm>
              <a:off x="4422" y="1175"/>
              <a:ext cx="1296" cy="5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3200" b="1" dirty="0">
                  <a:solidFill>
                    <a:schemeClr val="bg1"/>
                  </a:solidFill>
                </a:rPr>
                <a:t>MID-MARKET</a:t>
              </a:r>
            </a:p>
          </p:txBody>
        </p:sp>
        <p:sp>
          <p:nvSpPr>
            <p:cNvPr id="8" name="Text Box 10"/>
            <p:cNvSpPr txBox="1">
              <a:spLocks noChangeArrowheads="1"/>
            </p:cNvSpPr>
            <p:nvPr/>
          </p:nvSpPr>
          <p:spPr bwMode="auto">
            <a:xfrm>
              <a:off x="3933" y="3923"/>
              <a:ext cx="13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2800" b="1" i="1">
                  <a:solidFill>
                    <a:srgbClr val="009900"/>
                  </a:solidFill>
                </a:rPr>
                <a:t>$4B Market</a:t>
              </a:r>
              <a:endParaRPr lang="en-US" altLang="en-US" sz="2800"/>
            </a:p>
          </p:txBody>
        </p:sp>
      </p:grpSp>
      <p:grpSp>
        <p:nvGrpSpPr>
          <p:cNvPr id="9" name="Group 3"/>
          <p:cNvGrpSpPr>
            <a:grpSpLocks/>
          </p:cNvGrpSpPr>
          <p:nvPr/>
        </p:nvGrpSpPr>
        <p:grpSpPr bwMode="auto">
          <a:xfrm>
            <a:off x="3756119" y="1244602"/>
            <a:ext cx="4560265" cy="1404938"/>
            <a:chOff x="1872" y="590"/>
            <a:chExt cx="1640" cy="781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828"/>
            <a:stretch>
              <a:fillRect/>
            </a:stretch>
          </p:blipFill>
          <p:spPr bwMode="auto">
            <a:xfrm>
              <a:off x="1872" y="608"/>
              <a:ext cx="1640" cy="7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 Box 5"/>
            <p:cNvSpPr txBox="1">
              <a:spLocks noChangeArrowheads="1"/>
            </p:cNvSpPr>
            <p:nvPr/>
          </p:nvSpPr>
          <p:spPr bwMode="auto">
            <a:xfrm>
              <a:off x="1920" y="590"/>
              <a:ext cx="1536" cy="7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2400" b="1" dirty="0">
                  <a:solidFill>
                    <a:schemeClr val="bg1"/>
                  </a:solidFill>
                </a:rPr>
                <a:t>Distributors</a:t>
              </a:r>
              <a:br>
                <a:rPr lang="en-US" altLang="en-US" sz="2400" b="1" dirty="0">
                  <a:solidFill>
                    <a:schemeClr val="bg1"/>
                  </a:solidFill>
                </a:rPr>
              </a:br>
              <a:r>
                <a:rPr lang="en-US" altLang="en-US" sz="2000" dirty="0" err="1">
                  <a:solidFill>
                    <a:schemeClr val="bg1"/>
                  </a:solidFill>
                </a:rPr>
                <a:t>Sirrius</a:t>
              </a:r>
              <a:r>
                <a:rPr lang="en-US" altLang="en-US" sz="2000" dirty="0">
                  <a:solidFill>
                    <a:schemeClr val="bg1"/>
                  </a:solidFill>
                </a:rPr>
                <a:t/>
              </a:r>
              <a:br>
                <a:rPr lang="en-US" altLang="en-US" sz="2000" dirty="0">
                  <a:solidFill>
                    <a:schemeClr val="bg1"/>
                  </a:solidFill>
                </a:rPr>
              </a:br>
              <a:r>
                <a:rPr lang="en-US" altLang="en-US" sz="2000" dirty="0" err="1">
                  <a:solidFill>
                    <a:schemeClr val="bg1"/>
                  </a:solidFill>
                </a:rPr>
                <a:t>AvNet</a:t>
              </a:r>
              <a:r>
                <a:rPr lang="en-US" altLang="en-US" sz="2000" dirty="0">
                  <a:solidFill>
                    <a:schemeClr val="bg1"/>
                  </a:solidFill>
                </a:rPr>
                <a:t/>
              </a:r>
              <a:br>
                <a:rPr lang="en-US" altLang="en-US" sz="2000" dirty="0">
                  <a:solidFill>
                    <a:schemeClr val="bg1"/>
                  </a:solidFill>
                </a:rPr>
              </a:br>
              <a:r>
                <a:rPr lang="en-US" altLang="en-US" sz="2000" dirty="0">
                  <a:solidFill>
                    <a:schemeClr val="bg1"/>
                  </a:solidFill>
                </a:rPr>
                <a:t>Support Net</a:t>
              </a:r>
              <a:endParaRPr lang="en-US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6"/>
          <p:cNvGrpSpPr>
            <a:grpSpLocks/>
          </p:cNvGrpSpPr>
          <p:nvPr/>
        </p:nvGrpSpPr>
        <p:grpSpPr bwMode="auto">
          <a:xfrm>
            <a:off x="3723254" y="2670816"/>
            <a:ext cx="4854661" cy="1435628"/>
            <a:chOff x="1872" y="1344"/>
            <a:chExt cx="1728" cy="609"/>
          </a:xfrm>
        </p:grpSpPr>
        <p:pic>
          <p:nvPicPr>
            <p:cNvPr id="13" name="Picture 1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828" b="36983"/>
            <a:stretch>
              <a:fillRect/>
            </a:stretch>
          </p:blipFill>
          <p:spPr bwMode="auto">
            <a:xfrm>
              <a:off x="1872" y="1353"/>
              <a:ext cx="1640" cy="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 Box 18"/>
            <p:cNvSpPr txBox="1">
              <a:spLocks noChangeArrowheads="1"/>
            </p:cNvSpPr>
            <p:nvPr/>
          </p:nvSpPr>
          <p:spPr bwMode="auto">
            <a:xfrm>
              <a:off x="1920" y="1344"/>
              <a:ext cx="1680" cy="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2400" b="1">
                  <a:solidFill>
                    <a:schemeClr val="bg1"/>
                  </a:solidFill>
                </a:rPr>
                <a:t>Strategic Partners</a:t>
              </a:r>
            </a:p>
          </p:txBody>
        </p:sp>
        <p:sp>
          <p:nvSpPr>
            <p:cNvPr id="15" name="Text Box 19"/>
            <p:cNvSpPr txBox="1">
              <a:spLocks noChangeArrowheads="1"/>
            </p:cNvSpPr>
            <p:nvPr/>
          </p:nvSpPr>
          <p:spPr bwMode="auto">
            <a:xfrm>
              <a:off x="2041" y="1560"/>
              <a:ext cx="455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2000" dirty="0">
                  <a:solidFill>
                    <a:schemeClr val="bg1"/>
                  </a:solidFill>
                </a:rPr>
                <a:t>IBM</a:t>
              </a:r>
              <a:br>
                <a:rPr lang="en-US" altLang="en-US" sz="2000" dirty="0">
                  <a:solidFill>
                    <a:schemeClr val="bg1"/>
                  </a:solidFill>
                </a:rPr>
              </a:br>
              <a:r>
                <a:rPr lang="en-US" altLang="en-US" sz="2000" dirty="0">
                  <a:solidFill>
                    <a:schemeClr val="bg1"/>
                  </a:solidFill>
                </a:rPr>
                <a:t>ISS</a:t>
              </a:r>
            </a:p>
          </p:txBody>
        </p:sp>
        <p:sp>
          <p:nvSpPr>
            <p:cNvPr id="16" name="Text Box 20"/>
            <p:cNvSpPr txBox="1">
              <a:spLocks noChangeArrowheads="1"/>
            </p:cNvSpPr>
            <p:nvPr/>
          </p:nvSpPr>
          <p:spPr bwMode="auto">
            <a:xfrm>
              <a:off x="2400" y="1546"/>
              <a:ext cx="816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2000" dirty="0">
                  <a:solidFill>
                    <a:schemeClr val="bg1"/>
                  </a:solidFill>
                </a:rPr>
                <a:t>Symantec</a:t>
              </a:r>
              <a:r>
                <a:rPr lang="en-US" altLang="en-US" sz="2000" dirty="0"/>
                <a:t/>
              </a:r>
              <a:br>
                <a:rPr lang="en-US" altLang="en-US" sz="2000" dirty="0"/>
              </a:br>
              <a:r>
                <a:rPr lang="en-US" altLang="en-US" sz="2000" dirty="0">
                  <a:solidFill>
                    <a:schemeClr val="bg1"/>
                  </a:solidFill>
                </a:rPr>
                <a:t>Tripwire</a:t>
              </a:r>
            </a:p>
          </p:txBody>
        </p:sp>
      </p:grpSp>
      <p:grpSp>
        <p:nvGrpSpPr>
          <p:cNvPr id="17" name="Group 21"/>
          <p:cNvGrpSpPr>
            <a:grpSpLocks/>
          </p:cNvGrpSpPr>
          <p:nvPr/>
        </p:nvGrpSpPr>
        <p:grpSpPr bwMode="auto">
          <a:xfrm>
            <a:off x="3692103" y="4179094"/>
            <a:ext cx="4714610" cy="1317625"/>
            <a:chOff x="1872" y="1941"/>
            <a:chExt cx="1680" cy="830"/>
          </a:xfrm>
        </p:grpSpPr>
        <p:pic>
          <p:nvPicPr>
            <p:cNvPr id="18" name="Picture 2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828" b="4372"/>
            <a:stretch>
              <a:fillRect/>
            </a:stretch>
          </p:blipFill>
          <p:spPr bwMode="auto">
            <a:xfrm>
              <a:off x="1872" y="1968"/>
              <a:ext cx="1640" cy="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 Box 23"/>
            <p:cNvSpPr txBox="1">
              <a:spLocks noChangeArrowheads="1"/>
            </p:cNvSpPr>
            <p:nvPr/>
          </p:nvSpPr>
          <p:spPr bwMode="auto">
            <a:xfrm>
              <a:off x="1920" y="1941"/>
              <a:ext cx="1584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2000" b="1" dirty="0">
                  <a:solidFill>
                    <a:schemeClr val="bg1"/>
                  </a:solidFill>
                </a:rPr>
                <a:t>Independent</a:t>
              </a:r>
              <a:r>
                <a:rPr lang="en-US" altLang="en-US" sz="2000" dirty="0"/>
                <a:t> </a:t>
              </a:r>
              <a:r>
                <a:rPr lang="en-US" altLang="en-US" sz="2000" b="1" dirty="0">
                  <a:solidFill>
                    <a:schemeClr val="bg1"/>
                  </a:solidFill>
                </a:rPr>
                <a:t>Software</a:t>
              </a:r>
              <a:r>
                <a:rPr lang="en-US" altLang="en-US" sz="2000" b="1" dirty="0"/>
                <a:t> </a:t>
              </a:r>
              <a:r>
                <a:rPr lang="en-US" altLang="en-US" sz="2000" b="1" dirty="0">
                  <a:solidFill>
                    <a:schemeClr val="bg1"/>
                  </a:solidFill>
                </a:rPr>
                <a:t>Vendors</a:t>
              </a:r>
            </a:p>
          </p:txBody>
        </p:sp>
        <p:sp>
          <p:nvSpPr>
            <p:cNvPr id="20" name="Text Box 24"/>
            <p:cNvSpPr txBox="1">
              <a:spLocks noChangeArrowheads="1"/>
            </p:cNvSpPr>
            <p:nvPr/>
          </p:nvSpPr>
          <p:spPr bwMode="auto">
            <a:xfrm>
              <a:off x="1920" y="2325"/>
              <a:ext cx="1632" cy="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2000" dirty="0">
                  <a:solidFill>
                    <a:schemeClr val="bg1"/>
                  </a:solidFill>
                </a:rPr>
                <a:t>JD Edwards</a:t>
              </a:r>
              <a:br>
                <a:rPr lang="en-US" altLang="en-US" sz="2000" dirty="0">
                  <a:solidFill>
                    <a:schemeClr val="bg1"/>
                  </a:solidFill>
                </a:rPr>
              </a:br>
              <a:r>
                <a:rPr lang="en-US" altLang="en-US" sz="2000" dirty="0">
                  <a:solidFill>
                    <a:schemeClr val="bg1"/>
                  </a:solidFill>
                </a:rPr>
                <a:t>SAP     </a:t>
              </a:r>
              <a:r>
                <a:rPr lang="en-US" altLang="en-US" sz="2000" dirty="0" err="1">
                  <a:solidFill>
                    <a:schemeClr val="bg1"/>
                  </a:solidFill>
                </a:rPr>
                <a:t>Infinium</a:t>
              </a:r>
              <a:r>
                <a:rPr lang="en-US" altLang="en-US" sz="2000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pic>
        <p:nvPicPr>
          <p:cNvPr id="21" name="Picture 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0" y="4923632"/>
            <a:ext cx="7585562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1" descr="acme_powertech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0" y="3941604"/>
            <a:ext cx="2552893" cy="107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12"/>
          <p:cNvGrpSpPr>
            <a:grpSpLocks/>
          </p:cNvGrpSpPr>
          <p:nvPr/>
        </p:nvGrpSpPr>
        <p:grpSpPr bwMode="auto">
          <a:xfrm>
            <a:off x="405413" y="1863560"/>
            <a:ext cx="3766634" cy="1984444"/>
            <a:chOff x="-194" y="1392"/>
            <a:chExt cx="2477" cy="1084"/>
          </a:xfrm>
        </p:grpSpPr>
        <p:pic>
          <p:nvPicPr>
            <p:cNvPr id="24" name="Picture 1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" y="1392"/>
              <a:ext cx="1393" cy="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 Box 14"/>
            <p:cNvSpPr txBox="1">
              <a:spLocks noChangeArrowheads="1"/>
            </p:cNvSpPr>
            <p:nvPr/>
          </p:nvSpPr>
          <p:spPr bwMode="auto">
            <a:xfrm>
              <a:off x="999" y="1579"/>
              <a:ext cx="1284" cy="2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1500" b="1" i="1" dirty="0">
                  <a:solidFill>
                    <a:schemeClr val="bg1"/>
                  </a:solidFill>
                </a:rPr>
                <a:t>INDIRECT</a:t>
              </a:r>
              <a:r>
                <a:rPr lang="en-US" altLang="en-US" sz="1500" b="1" i="1" dirty="0"/>
                <a:t> </a:t>
              </a:r>
            </a:p>
          </p:txBody>
        </p:sp>
        <p:sp>
          <p:nvSpPr>
            <p:cNvPr id="26" name="Text Box 15"/>
            <p:cNvSpPr txBox="1">
              <a:spLocks noChangeArrowheads="1"/>
            </p:cNvSpPr>
            <p:nvPr/>
          </p:nvSpPr>
          <p:spPr bwMode="auto">
            <a:xfrm>
              <a:off x="-194" y="2069"/>
              <a:ext cx="970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sz="3600" b="1" i="1" dirty="0">
                  <a:solidFill>
                    <a:srgbClr val="FF6600"/>
                  </a:solidFill>
                </a:rPr>
                <a:t>50%</a:t>
              </a:r>
              <a:endParaRPr lang="en-US" altLang="en-US" sz="3600" dirty="0"/>
            </a:p>
          </p:txBody>
        </p:sp>
      </p:grpSp>
      <p:sp>
        <p:nvSpPr>
          <p:cNvPr id="30" name="Text Box 15"/>
          <p:cNvSpPr txBox="1">
            <a:spLocks noChangeArrowheads="1"/>
          </p:cNvSpPr>
          <p:nvPr/>
        </p:nvSpPr>
        <p:spPr bwMode="auto">
          <a:xfrm>
            <a:off x="2289717" y="5099876"/>
            <a:ext cx="9906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US" altLang="en-US" sz="3200" b="1" i="1" dirty="0">
                <a:solidFill>
                  <a:srgbClr val="FF6600"/>
                </a:solidFill>
              </a:rPr>
              <a:t>50%</a:t>
            </a:r>
            <a:endParaRPr lang="en-US" altLang="en-US" sz="3200" dirty="0"/>
          </a:p>
        </p:txBody>
      </p:sp>
      <p:sp>
        <p:nvSpPr>
          <p:cNvPr id="31" name="Text Box 25"/>
          <p:cNvSpPr txBox="1">
            <a:spLocks noChangeArrowheads="1"/>
          </p:cNvSpPr>
          <p:nvPr/>
        </p:nvSpPr>
        <p:spPr bwMode="auto">
          <a:xfrm>
            <a:off x="781536" y="1196013"/>
            <a:ext cx="24384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US" altLang="en-US" sz="3600" b="1" i="1" u="sng" dirty="0">
                <a:solidFill>
                  <a:srgbClr val="000000"/>
                </a:solidFill>
              </a:rPr>
              <a:t>Tomorrow</a:t>
            </a:r>
            <a:endParaRPr lang="en-US" altLang="en-US" sz="3600" b="1" u="sng" dirty="0">
              <a:solidFill>
                <a:srgbClr val="000000"/>
              </a:solidFill>
            </a:endParaRPr>
          </a:p>
        </p:txBody>
      </p:sp>
      <p:sp>
        <p:nvSpPr>
          <p:cNvPr id="33" name="Text Box 28"/>
          <p:cNvSpPr txBox="1">
            <a:spLocks noChangeArrowheads="1"/>
          </p:cNvSpPr>
          <p:nvPr/>
        </p:nvSpPr>
        <p:spPr bwMode="auto">
          <a:xfrm>
            <a:off x="6807136" y="5762628"/>
            <a:ext cx="18669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  <a:buFontTx/>
              <a:buNone/>
            </a:pPr>
            <a:r>
              <a:rPr lang="en-US" altLang="en-US" sz="2400" i="1" dirty="0">
                <a:solidFill>
                  <a:schemeClr val="bg1"/>
                </a:solidFill>
              </a:rPr>
              <a:t>DIRECT SALES</a:t>
            </a:r>
          </a:p>
        </p:txBody>
      </p:sp>
      <p:pic>
        <p:nvPicPr>
          <p:cNvPr id="34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8789" y="3121074"/>
            <a:ext cx="1311724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ectangle 33"/>
          <p:cNvSpPr txBox="1">
            <a:spLocks noChangeArrowheads="1"/>
          </p:cNvSpPr>
          <p:nvPr/>
        </p:nvSpPr>
        <p:spPr>
          <a:xfrm>
            <a:off x="1145475" y="293688"/>
            <a:ext cx="8404925" cy="461964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b="1" dirty="0" smtClean="0">
                <a:solidFill>
                  <a:srgbClr val="FF0000"/>
                </a:solidFill>
                <a:latin typeface="Arial" panose="020B0604020202020204" pitchFamily="34" charset="0"/>
              </a:rPr>
              <a:t>Go To Market Strategy</a:t>
            </a:r>
            <a:endParaRPr lang="en-US" altLang="en-US" b="1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44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8862910"/>
              </p:ext>
            </p:extLst>
          </p:nvPr>
        </p:nvGraphicFramePr>
        <p:xfrm>
          <a:off x="999067" y="1720321"/>
          <a:ext cx="10008798" cy="3037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Worksheet" r:id="rId3" imgW="4534340" imgH="1143405" progId="Excel.Sheet.8">
                  <p:embed/>
                </p:oleObj>
              </mc:Choice>
              <mc:Fallback>
                <p:oleObj name="Worksheet" r:id="rId3" imgW="4534340" imgH="1143405" progId="Excel.Sheet.8">
                  <p:embed/>
                  <p:pic>
                    <p:nvPicPr>
                      <p:cNvPr id="14438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9067" y="1720321"/>
                        <a:ext cx="10008798" cy="3037945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/>
          <p:nvPr/>
        </p:nvSpPr>
        <p:spPr>
          <a:xfrm>
            <a:off x="1761067" y="169333"/>
            <a:ext cx="8086725" cy="106680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3600" b="1" dirty="0">
                <a:solidFill>
                  <a:schemeClr val="bg1"/>
                </a:solidFill>
                <a:latin typeface="Verdana" panose="020B0604030504040204" pitchFamily="34" charset="0"/>
              </a:rPr>
              <a:t>Financial Overview</a:t>
            </a:r>
            <a:endParaRPr lang="en-US" altLang="en-US" sz="3600" dirty="0">
              <a:solidFill>
                <a:schemeClr val="bg1"/>
              </a:solidFill>
              <a:latin typeface="Verdana" panose="020B060403050404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 flipH="1">
            <a:off x="1146384" y="5384801"/>
            <a:ext cx="5914815" cy="1185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0" fontAlgn="base" hangingPunct="0"/>
            <a:r>
              <a:rPr lang="en-US" sz="3200" b="1" dirty="0">
                <a:solidFill>
                  <a:schemeClr val="bg1"/>
                </a:solidFill>
              </a:rPr>
              <a:t>Gross Profit </a:t>
            </a:r>
            <a:r>
              <a:rPr lang="en-US" sz="3200" b="1" dirty="0" smtClean="0">
                <a:solidFill>
                  <a:schemeClr val="bg1"/>
                </a:solidFill>
              </a:rPr>
              <a:t>67%</a:t>
            </a:r>
            <a:endParaRPr lang="en-US" sz="3200" b="1" dirty="0">
              <a:solidFill>
                <a:schemeClr val="bg1"/>
              </a:solidFill>
            </a:endParaRPr>
          </a:p>
          <a:p>
            <a:pPr algn="ctr" eaLnBrk="0" fontAlgn="base" hangingPunct="0"/>
            <a:r>
              <a:rPr lang="en-US" sz="3200" b="1" dirty="0">
                <a:solidFill>
                  <a:schemeClr val="bg1"/>
                </a:solidFill>
              </a:rPr>
              <a:t>Net Earnings </a:t>
            </a:r>
            <a:r>
              <a:rPr lang="en-US" sz="3200" b="1" dirty="0" smtClean="0">
                <a:solidFill>
                  <a:schemeClr val="bg1"/>
                </a:solidFill>
              </a:rPr>
              <a:t>78%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22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Alternate Process 1"/>
          <p:cNvSpPr/>
          <p:nvPr/>
        </p:nvSpPr>
        <p:spPr>
          <a:xfrm>
            <a:off x="999066" y="440267"/>
            <a:ext cx="10447867" cy="2523066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4000" dirty="0" smtClean="0"/>
              <a:t>Deep understanding of the business model</a:t>
            </a:r>
          </a:p>
          <a:p>
            <a:pPr marL="285750" indent="-285750" algn="ctr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altLang="en-US" sz="4000" dirty="0" smtClean="0"/>
              <a:t>Be prepared to discuss key assumptions</a:t>
            </a:r>
            <a:endParaRPr lang="en-US" alt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1811866" y="4636892"/>
            <a:ext cx="9347201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80000"/>
              </a:lnSpc>
            </a:pPr>
            <a:r>
              <a:rPr lang="en-US" altLang="en-US" sz="2800" dirty="0" smtClean="0"/>
              <a:t>Expense analysis</a:t>
            </a:r>
          </a:p>
          <a:p>
            <a:pPr lvl="2">
              <a:lnSpc>
                <a:spcPct val="80000"/>
              </a:lnSpc>
            </a:pPr>
            <a:r>
              <a:rPr lang="en-US" altLang="en-US" sz="2800" dirty="0" smtClean="0"/>
              <a:t>Validate with comparable companies, as available</a:t>
            </a:r>
          </a:p>
          <a:p>
            <a:pPr lvl="1">
              <a:lnSpc>
                <a:spcPct val="80000"/>
              </a:lnSpc>
            </a:pPr>
            <a:r>
              <a:rPr lang="en-US" altLang="en-US" sz="2800" dirty="0" smtClean="0"/>
              <a:t>Other (capital equipment, A/R, Inventory &amp; A/P turnover)</a:t>
            </a:r>
            <a:endParaRPr lang="en-US" altLang="en-US" sz="2800" dirty="0"/>
          </a:p>
        </p:txBody>
      </p:sp>
      <p:pic>
        <p:nvPicPr>
          <p:cNvPr id="5" name="Picture 19" descr="corp_data_us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60" y="2963333"/>
            <a:ext cx="1987214" cy="298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20"/>
          <p:cNvGrpSpPr>
            <a:grpSpLocks/>
          </p:cNvGrpSpPr>
          <p:nvPr/>
        </p:nvGrpSpPr>
        <p:grpSpPr bwMode="auto">
          <a:xfrm>
            <a:off x="2529442" y="3030242"/>
            <a:ext cx="8558522" cy="1606650"/>
            <a:chOff x="2280" y="1248"/>
            <a:chExt cx="2830" cy="648"/>
          </a:xfrm>
        </p:grpSpPr>
        <p:pic>
          <p:nvPicPr>
            <p:cNvPr id="7" name="Picture 21" descr="corp_data_badpres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0" y="1248"/>
              <a:ext cx="2830" cy="6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 Box 22"/>
            <p:cNvSpPr txBox="1">
              <a:spLocks noChangeArrowheads="1"/>
            </p:cNvSpPr>
            <p:nvPr/>
          </p:nvSpPr>
          <p:spPr bwMode="auto">
            <a:xfrm>
              <a:off x="2585" y="1440"/>
              <a:ext cx="2314" cy="1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en-US" b="1" i="1" dirty="0" smtClean="0"/>
                <a:t>l</a:t>
              </a:r>
              <a:endParaRPr lang="en-US" altLang="en-US" b="1" i="1" dirty="0"/>
            </a:p>
          </p:txBody>
        </p:sp>
      </p:grpSp>
      <p:sp>
        <p:nvSpPr>
          <p:cNvPr id="9" name="Rectangle 8"/>
          <p:cNvSpPr/>
          <p:nvPr/>
        </p:nvSpPr>
        <p:spPr>
          <a:xfrm>
            <a:off x="3092858" y="3234267"/>
            <a:ext cx="6051141" cy="1083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80000"/>
              </a:lnSpc>
            </a:pPr>
            <a:r>
              <a:rPr lang="en-US" altLang="en-US" sz="2000" dirty="0" smtClean="0">
                <a:solidFill>
                  <a:schemeClr val="bg1"/>
                </a:solidFill>
              </a:rPr>
              <a:t>Revenue analysis – market penetration and timing</a:t>
            </a:r>
          </a:p>
          <a:p>
            <a:pPr lvl="2">
              <a:lnSpc>
                <a:spcPct val="80000"/>
              </a:lnSpc>
            </a:pPr>
            <a:r>
              <a:rPr lang="en-US" altLang="en-US" sz="2000" dirty="0" smtClean="0">
                <a:solidFill>
                  <a:schemeClr val="bg1"/>
                </a:solidFill>
              </a:rPr>
              <a:t>Top-down (supportable percentages)</a:t>
            </a:r>
          </a:p>
          <a:p>
            <a:pPr lvl="2">
              <a:lnSpc>
                <a:spcPct val="80000"/>
              </a:lnSpc>
            </a:pPr>
            <a:r>
              <a:rPr lang="en-US" altLang="en-US" sz="2000" dirty="0" smtClean="0">
                <a:solidFill>
                  <a:schemeClr val="bg1"/>
                </a:solidFill>
              </a:rPr>
              <a:t>Bottom-up (pipeline, revenue by customers, validation)</a:t>
            </a:r>
            <a:endParaRPr lang="en-US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60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y2mate.com - Explain Digital Marketing In 1 Minute Animated Explainer Video  Mango Animate Templates_1080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9728" y="0"/>
            <a:ext cx="10362272" cy="461638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39697" y="6098960"/>
            <a:ext cx="3595456" cy="648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Digital Marketing Video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920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896615" y="226050"/>
            <a:ext cx="49518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sz="4800" dirty="0" smtClean="0">
                <a:solidFill>
                  <a:srgbClr val="00B050"/>
                </a:solidFill>
                <a:latin typeface="Times" panose="02020603050405020304" pitchFamily="18" charset="0"/>
              </a:rPr>
              <a:t>Future Timeline</a:t>
            </a:r>
            <a:endParaRPr lang="en-US" sz="4800" dirty="0">
              <a:solidFill>
                <a:srgbClr val="00B050"/>
              </a:solidFill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5929758" y="1241750"/>
            <a:ext cx="1143000" cy="605294"/>
          </a:xfrm>
          <a:prstGeom prst="rect">
            <a:avLst/>
          </a:prstGeom>
          <a:noFill/>
          <a:ln w="3810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ts val="2000"/>
              </a:lnSpc>
              <a:spcBef>
                <a:spcPct val="50000"/>
              </a:spcBef>
              <a:buFontTx/>
              <a:buNone/>
            </a:pPr>
            <a:r>
              <a:rPr lang="en-US" altLang="en-US" sz="2000" b="1" i="1" dirty="0">
                <a:solidFill>
                  <a:srgbClr val="99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panose="02020603050405020304" pitchFamily="18" charset="0"/>
              </a:rPr>
              <a:t>March</a:t>
            </a:r>
            <a:br>
              <a:rPr lang="en-US" altLang="en-US" sz="2000" b="1" i="1" dirty="0">
                <a:solidFill>
                  <a:srgbClr val="99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panose="02020603050405020304" pitchFamily="18" charset="0"/>
              </a:rPr>
            </a:br>
            <a:r>
              <a:rPr lang="en-US" altLang="en-US" sz="2000" b="1" i="1" dirty="0" smtClean="0">
                <a:solidFill>
                  <a:srgbClr val="99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panose="02020603050405020304" pitchFamily="18" charset="0"/>
              </a:rPr>
              <a:t>2023</a:t>
            </a:r>
            <a:endParaRPr lang="en-US" altLang="en-US" sz="2000" b="1" i="1" dirty="0">
              <a:solidFill>
                <a:srgbClr val="99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" panose="02020603050405020304" pitchFamily="18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4557016" y="2480046"/>
            <a:ext cx="1143000" cy="605294"/>
          </a:xfrm>
          <a:prstGeom prst="rect">
            <a:avLst/>
          </a:prstGeom>
          <a:noFill/>
          <a:ln w="3810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ts val="2000"/>
              </a:lnSpc>
              <a:spcBef>
                <a:spcPct val="50000"/>
              </a:spcBef>
              <a:buFontTx/>
              <a:buNone/>
            </a:pPr>
            <a:r>
              <a:rPr lang="en-US" altLang="en-US" sz="2000" b="1" i="1" dirty="0">
                <a:solidFill>
                  <a:srgbClr val="99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panose="02020603050405020304" pitchFamily="18" charset="0"/>
              </a:rPr>
              <a:t>March</a:t>
            </a:r>
            <a:br>
              <a:rPr lang="en-US" altLang="en-US" sz="2000" b="1" i="1" dirty="0">
                <a:solidFill>
                  <a:srgbClr val="99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panose="02020603050405020304" pitchFamily="18" charset="0"/>
              </a:rPr>
            </a:br>
            <a:r>
              <a:rPr lang="en-US" altLang="en-US" sz="2000" b="1" i="1" dirty="0" smtClean="0">
                <a:solidFill>
                  <a:srgbClr val="99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panose="02020603050405020304" pitchFamily="18" charset="0"/>
              </a:rPr>
              <a:t>2024</a:t>
            </a:r>
            <a:endParaRPr lang="en-US" altLang="en-US" sz="2000" b="1" i="1" dirty="0">
              <a:solidFill>
                <a:srgbClr val="99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" panose="02020603050405020304" pitchFamily="18" charset="0"/>
            </a:endParaRP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2898692" y="3531659"/>
            <a:ext cx="1143000" cy="605294"/>
          </a:xfrm>
          <a:prstGeom prst="rect">
            <a:avLst/>
          </a:prstGeom>
          <a:noFill/>
          <a:ln w="3810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ts val="2000"/>
              </a:lnSpc>
              <a:spcBef>
                <a:spcPct val="50000"/>
              </a:spcBef>
              <a:buFontTx/>
              <a:buNone/>
            </a:pPr>
            <a:r>
              <a:rPr lang="en-US" altLang="en-US" sz="2000" b="1" i="1" dirty="0">
                <a:solidFill>
                  <a:srgbClr val="99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panose="02020603050405020304" pitchFamily="18" charset="0"/>
              </a:rPr>
              <a:t>August</a:t>
            </a:r>
            <a:br>
              <a:rPr lang="en-US" altLang="en-US" sz="2000" b="1" i="1" dirty="0">
                <a:solidFill>
                  <a:srgbClr val="99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panose="02020603050405020304" pitchFamily="18" charset="0"/>
              </a:rPr>
            </a:br>
            <a:r>
              <a:rPr lang="en-US" altLang="en-US" sz="2000" b="1" i="1" dirty="0" smtClean="0">
                <a:solidFill>
                  <a:srgbClr val="99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panose="02020603050405020304" pitchFamily="18" charset="0"/>
              </a:rPr>
              <a:t>2025</a:t>
            </a:r>
            <a:endParaRPr lang="en-US" altLang="en-US" sz="2000" b="1" i="1" dirty="0">
              <a:solidFill>
                <a:srgbClr val="99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" panose="02020603050405020304" pitchFamily="18" charset="0"/>
            </a:endParaRP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1896615" y="4714964"/>
            <a:ext cx="1253067" cy="605294"/>
          </a:xfrm>
          <a:prstGeom prst="rect">
            <a:avLst/>
          </a:prstGeom>
          <a:noFill/>
          <a:ln w="3810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  <a:spcBef>
                <a:spcPct val="50000"/>
              </a:spcBef>
              <a:buFontTx/>
              <a:buNone/>
            </a:pPr>
            <a:r>
              <a:rPr lang="en-US" altLang="en-US" sz="2000" b="1" i="1" dirty="0">
                <a:solidFill>
                  <a:srgbClr val="99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panose="02020603050405020304" pitchFamily="18" charset="0"/>
              </a:rPr>
              <a:t>July</a:t>
            </a:r>
            <a:br>
              <a:rPr lang="en-US" altLang="en-US" sz="2000" b="1" i="1" dirty="0">
                <a:solidFill>
                  <a:srgbClr val="99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panose="02020603050405020304" pitchFamily="18" charset="0"/>
              </a:rPr>
            </a:br>
            <a:r>
              <a:rPr lang="en-US" altLang="en-US" sz="2000" b="1" i="1" dirty="0" smtClean="0">
                <a:solidFill>
                  <a:srgbClr val="99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panose="02020603050405020304" pitchFamily="18" charset="0"/>
              </a:rPr>
              <a:t>2026</a:t>
            </a:r>
            <a:endParaRPr lang="en-US" altLang="en-US" sz="2000" b="1" i="1" dirty="0">
              <a:solidFill>
                <a:srgbClr val="99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" panose="02020603050405020304" pitchFamily="18" charset="0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7603067" y="1171263"/>
            <a:ext cx="259080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spcBef>
                <a:spcPct val="20000"/>
              </a:spcBef>
              <a:buClr>
                <a:srgbClr val="00CCFF"/>
              </a:buClr>
              <a:buFont typeface="Wingdings" panose="05000000000000000000" pitchFamily="2" charset="2"/>
              <a:buNone/>
            </a:pPr>
            <a:r>
              <a:rPr lang="en-US" altLang="en-US" sz="2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Begin Marketing Efforts for AEDI</a:t>
            </a:r>
            <a:endParaRPr lang="en-US" altLang="en-US" sz="22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4064000" y="4714964"/>
            <a:ext cx="259080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spcBef>
                <a:spcPct val="20000"/>
              </a:spcBef>
              <a:buClr>
                <a:srgbClr val="00CCFF"/>
              </a:buClr>
              <a:buFont typeface="Wingdings" panose="05000000000000000000" pitchFamily="2" charset="2"/>
              <a:buNone/>
            </a:pPr>
            <a:r>
              <a:rPr lang="en-US" altLang="en-US" sz="2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Begin Marketing Efforts for AEDI</a:t>
            </a:r>
            <a:endParaRPr lang="en-US" altLang="en-US" sz="2200" b="1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4" name="Text Box 8"/>
          <p:cNvSpPr txBox="1">
            <a:spLocks noChangeArrowheads="1"/>
          </p:cNvSpPr>
          <p:nvPr/>
        </p:nvSpPr>
        <p:spPr bwMode="auto">
          <a:xfrm>
            <a:off x="4953000" y="3648075"/>
            <a:ext cx="403860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spcBef>
                <a:spcPct val="20000"/>
              </a:spcBef>
              <a:buClr>
                <a:srgbClr val="00CCFF"/>
              </a:buClr>
              <a:buFont typeface="Wingdings" panose="05000000000000000000" pitchFamily="2" charset="2"/>
              <a:buNone/>
            </a:pPr>
            <a:r>
              <a:rPr lang="en-US" altLang="en-US" sz="2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Begin strategic product development </a:t>
            </a: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6501258" y="2505858"/>
            <a:ext cx="411480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90000"/>
              </a:lnSpc>
              <a:spcBef>
                <a:spcPct val="20000"/>
              </a:spcBef>
              <a:buClr>
                <a:srgbClr val="00CCFF"/>
              </a:buClr>
              <a:buFont typeface="Wingdings" panose="05000000000000000000" pitchFamily="2" charset="2"/>
              <a:buNone/>
            </a:pPr>
            <a:r>
              <a:rPr lang="en-US" altLang="en-US" sz="2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Elevate marketing of DD </a:t>
            </a:r>
            <a:br>
              <a:rPr lang="en-US" altLang="en-US" sz="2200" b="1" dirty="0">
                <a:solidFill>
                  <a:srgbClr val="000000"/>
                </a:solidFill>
                <a:latin typeface="Times New Roman" panose="02020603050405020304" pitchFamily="18" charset="0"/>
              </a:rPr>
            </a:br>
            <a:r>
              <a:rPr lang="en-US" altLang="en-US" sz="2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to achieve sales goals</a:t>
            </a:r>
            <a:endParaRPr lang="en-US" altLang="en-US" sz="2200" b="1" dirty="0">
              <a:solidFill>
                <a:srgbClr val="000000"/>
              </a:solidFill>
            </a:endParaRPr>
          </a:p>
        </p:txBody>
      </p:sp>
      <p:sp>
        <p:nvSpPr>
          <p:cNvPr id="17" name="Text Box 13"/>
          <p:cNvSpPr txBox="1">
            <a:spLocks noChangeArrowheads="1"/>
          </p:cNvSpPr>
          <p:nvPr/>
        </p:nvSpPr>
        <p:spPr bwMode="auto">
          <a:xfrm>
            <a:off x="1041399" y="5918126"/>
            <a:ext cx="1312334" cy="605294"/>
          </a:xfrm>
          <a:prstGeom prst="rect">
            <a:avLst/>
          </a:prstGeom>
          <a:noFill/>
          <a:ln w="38100">
            <a:solidFill>
              <a:srgbClr val="C0C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  <a:spcBef>
                <a:spcPct val="50000"/>
              </a:spcBef>
              <a:buFontTx/>
              <a:buNone/>
            </a:pPr>
            <a:r>
              <a:rPr lang="en-US" altLang="en-US" sz="2000" b="1" i="1" dirty="0">
                <a:solidFill>
                  <a:srgbClr val="99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panose="02020603050405020304" pitchFamily="18" charset="0"/>
              </a:rPr>
              <a:t>July</a:t>
            </a:r>
            <a:br>
              <a:rPr lang="en-US" altLang="en-US" sz="2000" b="1" i="1" dirty="0">
                <a:solidFill>
                  <a:srgbClr val="99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panose="02020603050405020304" pitchFamily="18" charset="0"/>
              </a:rPr>
            </a:br>
            <a:r>
              <a:rPr lang="en-US" altLang="en-US" sz="2000" b="1" i="1" dirty="0" smtClean="0">
                <a:solidFill>
                  <a:srgbClr val="99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" panose="02020603050405020304" pitchFamily="18" charset="0"/>
              </a:rPr>
              <a:t>2028</a:t>
            </a:r>
            <a:endParaRPr lang="en-US" altLang="en-US" sz="2000" b="1" i="1" dirty="0">
              <a:solidFill>
                <a:srgbClr val="99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" panose="02020603050405020304" pitchFamily="18" charset="0"/>
            </a:endParaRPr>
          </a:p>
        </p:txBody>
      </p:sp>
      <p:sp>
        <p:nvSpPr>
          <p:cNvPr id="18" name="Text Box 12"/>
          <p:cNvSpPr txBox="1">
            <a:spLocks noChangeArrowheads="1"/>
          </p:cNvSpPr>
          <p:nvPr/>
        </p:nvSpPr>
        <p:spPr bwMode="auto">
          <a:xfrm>
            <a:off x="2768600" y="5937984"/>
            <a:ext cx="38862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  <a:buFontTx/>
              <a:buNone/>
            </a:pPr>
            <a:r>
              <a:rPr lang="en-US" altLang="en-US" sz="2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Close A-round</a:t>
            </a:r>
          </a:p>
        </p:txBody>
      </p:sp>
    </p:spTree>
    <p:extLst>
      <p:ext uri="{BB962C8B-B14F-4D97-AF65-F5344CB8AC3E}">
        <p14:creationId xmlns:p14="http://schemas.microsoft.com/office/powerpoint/2010/main" val="58560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maco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668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791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18230" y="5548544"/>
            <a:ext cx="43410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</a:t>
            </a:r>
            <a:r>
              <a:rPr lang="en-US" sz="5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endParaRPr lang="en-US" sz="2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" y="0"/>
            <a:ext cx="12058835" cy="501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24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106</TotalTime>
  <Words>186</Words>
  <Application>Microsoft Office PowerPoint</Application>
  <PresentationFormat>Widescreen</PresentationFormat>
  <Paragraphs>50</Paragraphs>
  <Slides>9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Century Gothic</vt:lpstr>
      <vt:lpstr>Times</vt:lpstr>
      <vt:lpstr>Times New Roman</vt:lpstr>
      <vt:lpstr>Verdana</vt:lpstr>
      <vt:lpstr>Wingdings</vt:lpstr>
      <vt:lpstr>Wingdings 3</vt:lpstr>
      <vt:lpstr>Wisp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Marketing Plan Marketing Dynamics</dc:title>
  <dc:creator>Abdul Ahad</dc:creator>
  <cp:lastModifiedBy>Abdul Ahad</cp:lastModifiedBy>
  <cp:revision>16</cp:revision>
  <dcterms:created xsi:type="dcterms:W3CDTF">2024-06-01T16:14:19Z</dcterms:created>
  <dcterms:modified xsi:type="dcterms:W3CDTF">2024-10-04T16:10:21Z</dcterms:modified>
</cp:coreProperties>
</file>